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B43B1F2-9FC4-4BB3-A5B4-97B7AF6535C8}" v="77" dt="2019-05-23T11:45:28.9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nez van der Velde" userId="c708d8fa419fe580" providerId="LiveId" clId="{DB43B1F2-9FC4-4BB3-A5B4-97B7AF6535C8}"/>
    <pc:docChg chg="undo custSel modSld">
      <pc:chgData name="Inez van der Velde" userId="c708d8fa419fe580" providerId="LiveId" clId="{DB43B1F2-9FC4-4BB3-A5B4-97B7AF6535C8}" dt="2019-05-23T11:45:28.932" v="75" actId="27636"/>
      <pc:docMkLst>
        <pc:docMk/>
      </pc:docMkLst>
      <pc:sldChg chg="modSp">
        <pc:chgData name="Inez van der Velde" userId="c708d8fa419fe580" providerId="LiveId" clId="{DB43B1F2-9FC4-4BB3-A5B4-97B7AF6535C8}" dt="2019-05-23T11:41:54.235" v="3" actId="403"/>
        <pc:sldMkLst>
          <pc:docMk/>
          <pc:sldMk cId="420698200" sldId="257"/>
        </pc:sldMkLst>
        <pc:spChg chg="mod">
          <ac:chgData name="Inez van der Velde" userId="c708d8fa419fe580" providerId="LiveId" clId="{DB43B1F2-9FC4-4BB3-A5B4-97B7AF6535C8}" dt="2019-05-23T11:41:54.235" v="3" actId="403"/>
          <ac:spMkLst>
            <pc:docMk/>
            <pc:sldMk cId="420698200" sldId="257"/>
            <ac:spMk id="3" creationId="{6C891776-8B75-4AF2-88F9-6F19DCBA0E5B}"/>
          </ac:spMkLst>
        </pc:spChg>
      </pc:sldChg>
      <pc:sldChg chg="modSp modAnim">
        <pc:chgData name="Inez van der Velde" userId="c708d8fa419fe580" providerId="LiveId" clId="{DB43B1F2-9FC4-4BB3-A5B4-97B7AF6535C8}" dt="2019-05-23T11:45:28.932" v="75" actId="27636"/>
        <pc:sldMkLst>
          <pc:docMk/>
          <pc:sldMk cId="3954755971" sldId="258"/>
        </pc:sldMkLst>
        <pc:spChg chg="mod">
          <ac:chgData name="Inez van der Velde" userId="c708d8fa419fe580" providerId="LiveId" clId="{DB43B1F2-9FC4-4BB3-A5B4-97B7AF6535C8}" dt="2019-05-23T11:45:28.932" v="75" actId="27636"/>
          <ac:spMkLst>
            <pc:docMk/>
            <pc:sldMk cId="3954755971" sldId="258"/>
            <ac:spMk id="3" creationId="{AB40F8F8-B64C-414E-943D-52B34C70CC3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87162-F899-4866-86DC-BB086C0AF6D0}" type="datetimeFigureOut">
              <a:rPr lang="nl-NL" smtClean="0"/>
              <a:t>23-5-2019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2C6A0-AE2E-4ACA-A884-0BA633622E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979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87162-F899-4866-86DC-BB086C0AF6D0}" type="datetimeFigureOut">
              <a:rPr lang="nl-NL" smtClean="0"/>
              <a:t>23-5-2019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2C6A0-AE2E-4ACA-A884-0BA633622E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4721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87162-F899-4866-86DC-BB086C0AF6D0}" type="datetimeFigureOut">
              <a:rPr lang="nl-NL" smtClean="0"/>
              <a:t>23-5-2019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2C6A0-AE2E-4ACA-A884-0BA633622EF7}" type="slidenum">
              <a:rPr lang="nl-NL" smtClean="0"/>
              <a:t>‹nr.›</a:t>
            </a:fld>
            <a:endParaRPr lang="nl-N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949427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87162-F899-4866-86DC-BB086C0AF6D0}" type="datetimeFigureOut">
              <a:rPr lang="nl-NL" smtClean="0"/>
              <a:t>23-5-2019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2C6A0-AE2E-4ACA-A884-0BA633622E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31801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87162-F899-4866-86DC-BB086C0AF6D0}" type="datetimeFigureOut">
              <a:rPr lang="nl-NL" smtClean="0"/>
              <a:t>23-5-2019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2C6A0-AE2E-4ACA-A884-0BA633622EF7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066206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87162-F899-4866-86DC-BB086C0AF6D0}" type="datetimeFigureOut">
              <a:rPr lang="nl-NL" smtClean="0"/>
              <a:t>23-5-2019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2C6A0-AE2E-4ACA-A884-0BA633622E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958665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87162-F899-4866-86DC-BB086C0AF6D0}" type="datetimeFigureOut">
              <a:rPr lang="nl-NL" smtClean="0"/>
              <a:t>23-5-2019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2C6A0-AE2E-4ACA-A884-0BA633622E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73969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87162-F899-4866-86DC-BB086C0AF6D0}" type="datetimeFigureOut">
              <a:rPr lang="nl-NL" smtClean="0"/>
              <a:t>23-5-2019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2C6A0-AE2E-4ACA-A884-0BA633622E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931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87162-F899-4866-86DC-BB086C0AF6D0}" type="datetimeFigureOut">
              <a:rPr lang="nl-NL" smtClean="0"/>
              <a:t>23-5-2019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2C6A0-AE2E-4ACA-A884-0BA633622E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6312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87162-F899-4866-86DC-BB086C0AF6D0}" type="datetimeFigureOut">
              <a:rPr lang="nl-NL" smtClean="0"/>
              <a:t>23-5-2019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2C6A0-AE2E-4ACA-A884-0BA633622E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7137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87162-F899-4866-86DC-BB086C0AF6D0}" type="datetimeFigureOut">
              <a:rPr lang="nl-NL" smtClean="0"/>
              <a:t>23-5-2019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2C6A0-AE2E-4ACA-A884-0BA633622E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091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87162-F899-4866-86DC-BB086C0AF6D0}" type="datetimeFigureOut">
              <a:rPr lang="nl-NL" smtClean="0"/>
              <a:t>23-5-2019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2C6A0-AE2E-4ACA-A884-0BA633622E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4881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87162-F899-4866-86DC-BB086C0AF6D0}" type="datetimeFigureOut">
              <a:rPr lang="nl-NL" smtClean="0"/>
              <a:t>23-5-2019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2C6A0-AE2E-4ACA-A884-0BA633622E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9065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87162-F899-4866-86DC-BB086C0AF6D0}" type="datetimeFigureOut">
              <a:rPr lang="nl-NL" smtClean="0"/>
              <a:t>23-5-2019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2C6A0-AE2E-4ACA-A884-0BA633622E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6151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87162-F899-4866-86DC-BB086C0AF6D0}" type="datetimeFigureOut">
              <a:rPr lang="nl-NL" smtClean="0"/>
              <a:t>23-5-2019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2C6A0-AE2E-4ACA-A884-0BA633622E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33233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87162-F899-4866-86DC-BB086C0AF6D0}" type="datetimeFigureOut">
              <a:rPr lang="nl-NL" smtClean="0"/>
              <a:t>23-5-2019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2C6A0-AE2E-4ACA-A884-0BA633622E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4414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987162-F899-4866-86DC-BB086C0AF6D0}" type="datetimeFigureOut">
              <a:rPr lang="nl-NL" smtClean="0"/>
              <a:t>23-5-2019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FB2C6A0-AE2E-4ACA-A884-0BA633622E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5427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fbeeldingsresultaat voor pit vrucht">
            <a:extLst>
              <a:ext uri="{FF2B5EF4-FFF2-40B4-BE49-F238E27FC236}">
                <a16:creationId xmlns:a16="http://schemas.microsoft.com/office/drawing/2014/main" id="{51F88DD7-BE66-4D29-A598-CC5298D9F5F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64" t="9091" r="-1" b="-1"/>
          <a:stretch/>
        </p:blipFill>
        <p:spPr bwMode="auto">
          <a:xfrm>
            <a:off x="1" y="10"/>
            <a:ext cx="12191999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Isosceles Triangle 70">
            <a:extLst>
              <a:ext uri="{FF2B5EF4-FFF2-40B4-BE49-F238E27FC236}">
                <a16:creationId xmlns:a16="http://schemas.microsoft.com/office/drawing/2014/main" id="{3559A5F2-8BE0-4998-A1E4-1B145465A9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3" name="Parallelogram 72">
            <a:extLst>
              <a:ext uri="{FF2B5EF4-FFF2-40B4-BE49-F238E27FC236}">
                <a16:creationId xmlns:a16="http://schemas.microsoft.com/office/drawing/2014/main" id="{3A6596D4-D53C-424F-9F16-CC8686C079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84541" y="0"/>
            <a:ext cx="7315200" cy="6858000"/>
          </a:xfrm>
          <a:prstGeom prst="parallelogram">
            <a:avLst>
              <a:gd name="adj" fmla="val 14937"/>
            </a:avLst>
          </a:prstGeom>
          <a:solidFill>
            <a:schemeClr val="tx1">
              <a:alpha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81BB890B-70D4-42FE-A599-6AEF1A42D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3842D646-B58C-43C8-8152-01BC782B72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Rectangle 23">
            <a:extLst>
              <a:ext uri="{FF2B5EF4-FFF2-40B4-BE49-F238E27FC236}">
                <a16:creationId xmlns:a16="http://schemas.microsoft.com/office/drawing/2014/main" id="{9772CABD-4211-42AA-B349-D4002E52F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1" name="Rectangle 25">
            <a:extLst>
              <a:ext uri="{FF2B5EF4-FFF2-40B4-BE49-F238E27FC236}">
                <a16:creationId xmlns:a16="http://schemas.microsoft.com/office/drawing/2014/main" id="{BBD91630-4DBA-4294-8016-FEB5C3B0C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3" name="Isosceles Triangle 82">
            <a:extLst>
              <a:ext uri="{FF2B5EF4-FFF2-40B4-BE49-F238E27FC236}">
                <a16:creationId xmlns:a16="http://schemas.microsoft.com/office/drawing/2014/main" id="{E67D1587-504D-41BC-9D48-B61257BFBC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4931BF4-0183-4F75-BB60-717AB18263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04200" y="1678665"/>
            <a:ext cx="4569803" cy="2369131"/>
          </a:xfrm>
        </p:spPr>
        <p:txBody>
          <a:bodyPr>
            <a:normAutofit/>
          </a:bodyPr>
          <a:lstStyle/>
          <a:p>
            <a:r>
              <a:rPr lang="nl-NL"/>
              <a:t>PIT-4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C891776-8B75-4AF2-88F9-6F19DCBA0E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00964" y="4050832"/>
            <a:ext cx="4573037" cy="1096899"/>
          </a:xfrm>
        </p:spPr>
        <p:txBody>
          <a:bodyPr>
            <a:normAutofit/>
          </a:bodyPr>
          <a:lstStyle/>
          <a:p>
            <a:r>
              <a:rPr lang="nl-NL" sz="2400" dirty="0">
                <a:solidFill>
                  <a:schemeClr val="bg1"/>
                </a:solidFill>
              </a:rPr>
              <a:t>Les 3</a:t>
            </a:r>
          </a:p>
        </p:txBody>
      </p:sp>
      <p:sp>
        <p:nvSpPr>
          <p:cNvPr id="85" name="Rectangle 27">
            <a:extLst>
              <a:ext uri="{FF2B5EF4-FFF2-40B4-BE49-F238E27FC236}">
                <a16:creationId xmlns:a16="http://schemas.microsoft.com/office/drawing/2014/main" id="{8765DD1A-F044-4DE7-8A9B-7C30DC85A4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7" name="Rectangle 28">
            <a:extLst>
              <a:ext uri="{FF2B5EF4-FFF2-40B4-BE49-F238E27FC236}">
                <a16:creationId xmlns:a16="http://schemas.microsoft.com/office/drawing/2014/main" id="{2FE2170D-72D6-48A8-8E9A-BFF3BF03D0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9" name="Rectangle 29">
            <a:extLst>
              <a:ext uri="{FF2B5EF4-FFF2-40B4-BE49-F238E27FC236}">
                <a16:creationId xmlns:a16="http://schemas.microsoft.com/office/drawing/2014/main" id="{01D19436-094D-463D-AFEA-870FDBD037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1" name="Isosceles Triangle 90">
            <a:extLst>
              <a:ext uri="{FF2B5EF4-FFF2-40B4-BE49-F238E27FC236}">
                <a16:creationId xmlns:a16="http://schemas.microsoft.com/office/drawing/2014/main" id="{9A2DE6E0-967C-4C58-8558-EC08F1138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0698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5FEF98-AEFA-4C1F-995F-2276B416C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Inhoud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B40F8F8-B64C-414E-943D-52B34C70CC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287345"/>
          </a:xfrm>
        </p:spPr>
        <p:txBody>
          <a:bodyPr>
            <a:normAutofit fontScale="92500" lnSpcReduction="10000"/>
          </a:bodyPr>
          <a:lstStyle/>
          <a:p>
            <a:r>
              <a:rPr lang="nl-NL" sz="2600" dirty="0"/>
              <a:t>Presentaties ‘Verdieping in de doelgroep’</a:t>
            </a:r>
          </a:p>
          <a:p>
            <a:r>
              <a:rPr lang="nl-NL" sz="2600" dirty="0"/>
              <a:t>Werken aan verslag ‘Wat organiseren we voor de doelgroep en waarom’</a:t>
            </a:r>
          </a:p>
          <a:p>
            <a:endParaRPr lang="nl-NL" sz="2600" dirty="0"/>
          </a:p>
          <a:p>
            <a:r>
              <a:rPr lang="nl-NL" sz="2600" dirty="0"/>
              <a:t>ASWA &amp; Stadstuin </a:t>
            </a:r>
            <a:r>
              <a:rPr lang="nl-NL" sz="2600" dirty="0">
                <a:cs typeface="Calibri" panose="020F0502020204030204" pitchFamily="34" charset="0"/>
              </a:rPr>
              <a:t>→ CC in mail naar </a:t>
            </a:r>
            <a:r>
              <a:rPr lang="nl-NL" sz="2600" dirty="0" err="1">
                <a:cs typeface="Calibri" panose="020F0502020204030204" pitchFamily="34" charset="0"/>
              </a:rPr>
              <a:t>Perronne</a:t>
            </a:r>
            <a:r>
              <a:rPr lang="nl-NL" sz="2600" dirty="0">
                <a:cs typeface="Calibri" panose="020F0502020204030204" pitchFamily="34" charset="0"/>
              </a:rPr>
              <a:t> </a:t>
            </a:r>
            <a:r>
              <a:rPr lang="nl-NL" sz="2600" u="sng" dirty="0">
                <a:cs typeface="Calibri" panose="020F0502020204030204" pitchFamily="34" charset="0"/>
              </a:rPr>
              <a:t>p.burggraaf@aswa-welzijn.nl</a:t>
            </a:r>
            <a:endParaRPr lang="nl-NL" sz="2600" u="sng" dirty="0"/>
          </a:p>
          <a:p>
            <a:r>
              <a:rPr lang="nl-NL" sz="2600" dirty="0"/>
              <a:t>Volgende week geen les i.v.m. Hemelvaart</a:t>
            </a:r>
          </a:p>
          <a:p>
            <a:pPr marL="0" indent="0">
              <a:buNone/>
            </a:pPr>
            <a:r>
              <a:rPr lang="nl-NL" sz="2600" dirty="0"/>
              <a:t>						</a:t>
            </a:r>
            <a:r>
              <a:rPr lang="nl-NL" sz="2600" b="1" dirty="0"/>
              <a:t>wél</a:t>
            </a:r>
          </a:p>
          <a:p>
            <a:r>
              <a:rPr lang="nl-NL" sz="2600" b="1" dirty="0"/>
              <a:t>Inleveren bij Simon: verslag ‘Wat organiseren we voor de doelgroep en waarom’ woensdag 29 mei </a:t>
            </a:r>
          </a:p>
          <a:p>
            <a:pPr marL="0" indent="0">
              <a:buNone/>
            </a:pPr>
            <a:endParaRPr lang="nl-NL" sz="28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54755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56C496E8-E41E-4519-9D2A-32275E8AAD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7060877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table">
            <a:tbl>
              <a:tblPr firstRow="1" firstCol="1" bandRow="1"/>
              <a:tblGrid>
                <a:gridCol w="2357815">
                  <a:extLst>
                    <a:ext uri="{9D8B030D-6E8A-4147-A177-3AD203B41FA5}">
                      <a16:colId xmlns:a16="http://schemas.microsoft.com/office/drawing/2014/main" val="3529665136"/>
                    </a:ext>
                  </a:extLst>
                </a:gridCol>
                <a:gridCol w="9834185">
                  <a:extLst>
                    <a:ext uri="{9D8B030D-6E8A-4147-A177-3AD203B41FA5}">
                      <a16:colId xmlns:a16="http://schemas.microsoft.com/office/drawing/2014/main" val="912460476"/>
                    </a:ext>
                  </a:extLst>
                </a:gridCol>
              </a:tblGrid>
              <a:tr h="4009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b="1" u="sng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Projectmoment</a:t>
                      </a:r>
                    </a:p>
                  </a:txBody>
                  <a:tcPr marL="33174" marR="33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b="1" u="sng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Uitvoeren/inleveren in les</a:t>
                      </a:r>
                    </a:p>
                  </a:txBody>
                  <a:tcPr marL="33174" marR="33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5811880"/>
                  </a:ext>
                </a:extLst>
              </a:tr>
              <a:tr h="12439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(09-05-2019)</a:t>
                      </a:r>
                    </a:p>
                  </a:txBody>
                  <a:tcPr marL="33174" marR="33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nl-NL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Introductie </a:t>
                      </a: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nl-NL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Opstellen Samenwerkingscontract</a:t>
                      </a: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nl-NL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Verdieping in de doelgroep (vragen</a:t>
                      </a:r>
                      <a:r>
                        <a:rPr lang="nl-NL" sz="16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beantwoorden en </a:t>
                      </a:r>
                      <a:r>
                        <a:rPr lang="nl-NL" sz="1600" u="sng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inleveren</a:t>
                      </a:r>
                      <a:r>
                        <a:rPr lang="nl-NL" sz="1600" u="none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16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plus presentatie voorbereiding) </a:t>
                      </a:r>
                      <a:endParaRPr lang="nl-N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Afspraak: Op 16</a:t>
                      </a:r>
                      <a:r>
                        <a:rPr lang="nl-NL" sz="16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mei (volgende week) p</a:t>
                      </a:r>
                      <a:r>
                        <a:rPr lang="nl-NL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resentatie doelgroep-oriëntatie</a:t>
                      </a:r>
                      <a:endParaRPr lang="nl-N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74" marR="33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9960998"/>
                  </a:ext>
                </a:extLst>
              </a:tr>
              <a:tr h="9294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(16-05-2019)</a:t>
                      </a:r>
                    </a:p>
                  </a:txBody>
                  <a:tcPr marL="33174" marR="33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Presentatie doelgroep-oriëntatie en inleveren verdieping over de doelgroep</a:t>
                      </a:r>
                      <a:endParaRPr lang="nl-N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Inleveren Samenwerkingscontract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Activiteit uitdenken, contacten leggen met contactpersonen</a:t>
                      </a:r>
                      <a:r>
                        <a:rPr lang="nl-NL" sz="16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van </a:t>
                      </a:r>
                      <a:r>
                        <a:rPr lang="nl-NL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</a:t>
                      </a:r>
                      <a:r>
                        <a:rPr lang="nl-NL" sz="16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‘uitvoeringslocatie’</a:t>
                      </a:r>
                      <a:endParaRPr lang="nl-N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74" marR="33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0572649"/>
                  </a:ext>
                </a:extLst>
              </a:tr>
              <a:tr h="6149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(23-05-2019)</a:t>
                      </a:r>
                    </a:p>
                  </a:txBody>
                  <a:tcPr marL="33174" marR="33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Werken aan: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Maken verslag: ‘Wat organiseren we voor de doelgroep en waarom’</a:t>
                      </a:r>
                    </a:p>
                  </a:txBody>
                  <a:tcPr marL="33174" marR="33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184908"/>
                  </a:ext>
                </a:extLst>
              </a:tr>
              <a:tr h="6149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(30-05-2019)</a:t>
                      </a:r>
                    </a:p>
                  </a:txBody>
                  <a:tcPr marL="33174" marR="33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Donderdag geen</a:t>
                      </a:r>
                      <a:r>
                        <a:rPr lang="nl-NL" sz="16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les i.v.m. Hemelvaart:</a:t>
                      </a:r>
                      <a:endParaRPr lang="nl-N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b="1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Woensdag vóór Hemelvaart inleveren verslag: ‘Wat organiseren we voor de doelgroep en waarom’</a:t>
                      </a:r>
                    </a:p>
                  </a:txBody>
                  <a:tcPr marL="33174" marR="33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9984095"/>
                  </a:ext>
                </a:extLst>
              </a:tr>
              <a:tr h="13989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(06-06-2019)</a:t>
                      </a:r>
                    </a:p>
                  </a:txBody>
                  <a:tcPr marL="33174" marR="33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b="1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Inleveren: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b="1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Notulen</a:t>
                      </a:r>
                      <a:r>
                        <a:rPr lang="nl-NL" sz="1600" b="1" u="none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voorgesprek(ken) met de uitvoeringsorganisatie.</a:t>
                      </a:r>
                      <a:endParaRPr lang="nl-NL" sz="1600" b="1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Werken aan:</a:t>
                      </a:r>
                      <a:r>
                        <a:rPr lang="nl-NL" sz="16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nl-NL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Plan van aanpak ‘Activiteitenmiddag’ (o.a. omschrijving van de activiteit, taakverdeling, tijdsplanning en budgetverantwoording</a:t>
                      </a:r>
                    </a:p>
                  </a:txBody>
                  <a:tcPr marL="33174" marR="33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223969"/>
                  </a:ext>
                </a:extLst>
              </a:tr>
              <a:tr h="3306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(13-06-2019)</a:t>
                      </a:r>
                    </a:p>
                  </a:txBody>
                  <a:tcPr marL="33174" marR="33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Inleveren ‘Plan van aanpak’</a:t>
                      </a:r>
                    </a:p>
                  </a:txBody>
                  <a:tcPr marL="33174" marR="33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3227857"/>
                  </a:ext>
                </a:extLst>
              </a:tr>
              <a:tr h="3917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 (20-06-2019)</a:t>
                      </a:r>
                    </a:p>
                  </a:txBody>
                  <a:tcPr marL="33174" marR="33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Project uitvoeren</a:t>
                      </a:r>
                    </a:p>
                  </a:txBody>
                  <a:tcPr marL="33174" marR="33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6360969"/>
                  </a:ext>
                </a:extLst>
              </a:tr>
              <a:tr h="3155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 (27-06-2019)</a:t>
                      </a:r>
                    </a:p>
                  </a:txBody>
                  <a:tcPr marL="33174" marR="33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Project uitvoeren</a:t>
                      </a:r>
                    </a:p>
                  </a:txBody>
                  <a:tcPr marL="33174" marR="33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9128407"/>
                  </a:ext>
                </a:extLst>
              </a:tr>
              <a:tr h="3012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 (04-07-2019)</a:t>
                      </a:r>
                    </a:p>
                  </a:txBody>
                  <a:tcPr marL="33174" marR="33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Project evalueren (evaluatiedocumenten staan dan in de wiki)</a:t>
                      </a:r>
                    </a:p>
                  </a:txBody>
                  <a:tcPr marL="33174" marR="33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5784875"/>
                  </a:ext>
                </a:extLst>
              </a:tr>
              <a:tr h="3155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 (11-07-2019)</a:t>
                      </a:r>
                    </a:p>
                  </a:txBody>
                  <a:tcPr marL="33174" marR="33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Bufferweek (=inleveren evt. herkansingen</a:t>
                      </a:r>
                      <a:r>
                        <a:rPr lang="nl-NL" sz="16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op onderdelen)</a:t>
                      </a:r>
                      <a:endParaRPr lang="nl-N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74" marR="33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2253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411161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252</Words>
  <Application>Microsoft Office PowerPoint</Application>
  <PresentationFormat>Breedbeeld</PresentationFormat>
  <Paragraphs>42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9" baseType="lpstr">
      <vt:lpstr>Arial</vt:lpstr>
      <vt:lpstr>Calibri</vt:lpstr>
      <vt:lpstr>Times New Roman</vt:lpstr>
      <vt:lpstr>Trebuchet MS</vt:lpstr>
      <vt:lpstr>Wingdings 3</vt:lpstr>
      <vt:lpstr>Facet</vt:lpstr>
      <vt:lpstr>PIT-4</vt:lpstr>
      <vt:lpstr>Inhoud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PIT-4</dc:title>
  <dc:creator>Inez van der Velde</dc:creator>
  <cp:lastModifiedBy>Inez van der Velde</cp:lastModifiedBy>
  <cp:revision>1</cp:revision>
  <dcterms:created xsi:type="dcterms:W3CDTF">2019-05-20T08:09:37Z</dcterms:created>
  <dcterms:modified xsi:type="dcterms:W3CDTF">2019-05-23T11:45:32Z</dcterms:modified>
</cp:coreProperties>
</file>